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Nunito" pitchFamily="2" charset="77"/>
      <p:regular r:id="rId13"/>
      <p:bold r:id="rId14"/>
      <p:italic r:id="rId15"/>
      <p:boldItalic r:id="rId16"/>
    </p:embeddedFont>
    <p:embeddedFont>
      <p:font typeface="Nunito SemiBold" panose="020F050202020403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438EB9-680C-4869-B151-EB9CA6DB4397}">
  <a:tblStyle styleId="{16438EB9-680C-4869-B151-EB9CA6DB43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5"/>
  </p:normalViewPr>
  <p:slideViewPr>
    <p:cSldViewPr snapToGrid="0">
      <p:cViewPr varScale="1">
        <p:scale>
          <a:sx n="135" d="100"/>
          <a:sy n="135" d="100"/>
        </p:scale>
        <p:origin x="9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81b9ff2d5e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81b9ff2d5e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81b9ff2d5e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81b9ff2d5e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825da5b4e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825da5b4e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81b9ff2d5e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81b9ff2d5e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81b9ff2d5e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81b9ff2d5e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ckinsey.com/featured-insights/future-of-work/whats-next-for-remote-work-an-analysis-of-2000-tasks-800-jobs-and-nine-countrie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igitalhealthbuzz.com/apps-to-improve-your-mental-health-while-working-remotely/" TargetMode="External"/><Relationship Id="rId4" Type="http://schemas.openxmlformats.org/officeDocument/2006/relationships/hyperlink" Target="https://betterprogramming.pub/the-software-engineers-guide-to-avoid-work-from-home-burnout-b5d88760164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0" y="1433223"/>
            <a:ext cx="5361300" cy="17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DevFocus: FocusBot</a:t>
            </a:r>
            <a:endParaRPr sz="6000" b="1"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858700" y="3343800"/>
            <a:ext cx="53613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Nunito"/>
                <a:ea typeface="Nunito"/>
                <a:cs typeface="Nunito"/>
                <a:sym typeface="Nunito"/>
              </a:rPr>
              <a:t>By:</a:t>
            </a:r>
            <a:r>
              <a:rPr lang="en" sz="2000">
                <a:latin typeface="Nunito"/>
                <a:ea typeface="Nunito"/>
                <a:cs typeface="Nunito"/>
                <a:sym typeface="Nunito"/>
              </a:rPr>
              <a:t> Andrew Delgadillo, Brandon Fontenot, Daniel Tolessa, Mahlet Zemui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/>
              <a:t>Problem</a:t>
            </a:r>
            <a:endParaRPr sz="4000" b="1"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298767" algn="l" rtl="0">
              <a:spcBef>
                <a:spcPts val="0"/>
              </a:spcBef>
              <a:spcAft>
                <a:spcPts val="0"/>
              </a:spcAft>
              <a:buSzPct val="100000"/>
              <a:buFont typeface="Nunito SemiBold"/>
              <a:buChar char="●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Developers often have many responsibilities.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914400" lvl="1" indent="-287972" algn="l" rtl="0">
              <a:spcBef>
                <a:spcPts val="0"/>
              </a:spcBef>
              <a:spcAft>
                <a:spcPts val="0"/>
              </a:spcAft>
              <a:buSzPct val="100000"/>
              <a:buFont typeface="Nunito SemiBold"/>
              <a:buChar char="○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Projects are broken down into multiple tasks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914400" lvl="1" indent="-287972" algn="l" rtl="0">
              <a:spcBef>
                <a:spcPts val="0"/>
              </a:spcBef>
              <a:spcAft>
                <a:spcPts val="0"/>
              </a:spcAft>
              <a:buSzPct val="100000"/>
              <a:buFont typeface="Nunito SemiBold"/>
              <a:buChar char="○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Frequent requirement changes lead to the addition of even more tasks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457200" lvl="0" indent="-298767" algn="l" rtl="0">
              <a:spcBef>
                <a:spcPts val="1200"/>
              </a:spcBef>
              <a:spcAft>
                <a:spcPts val="0"/>
              </a:spcAft>
              <a:buSzPct val="100000"/>
              <a:buFont typeface="Nunito SemiBold"/>
              <a:buChar char="●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Remote work present many distractions (e.g. household distractions, digital diversions…)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457200" lvl="0" indent="-298767" algn="l" rtl="0">
              <a:spcBef>
                <a:spcPts val="1200"/>
              </a:spcBef>
              <a:spcAft>
                <a:spcPts val="0"/>
              </a:spcAft>
              <a:buSzPct val="100000"/>
              <a:buFont typeface="Nunito SemiBold"/>
              <a:buChar char="●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Remote work decreases an individual's motivation and accountability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8675" y="1990725"/>
            <a:ext cx="3670205" cy="244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4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/>
              <a:t>Solution</a:t>
            </a:r>
            <a:endParaRPr sz="4000" b="1"/>
          </a:p>
        </p:txBody>
      </p:sp>
      <p:sp>
        <p:nvSpPr>
          <p:cNvPr id="143" name="Google Shape;143;p15"/>
          <p:cNvSpPr txBox="1">
            <a:spLocks noGrp="1"/>
          </p:cNvSpPr>
          <p:nvPr>
            <p:ph type="body" idx="1"/>
          </p:nvPr>
        </p:nvSpPr>
        <p:spPr>
          <a:xfrm>
            <a:off x="682575" y="1768775"/>
            <a:ext cx="4368300" cy="28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Nunito SemiBold"/>
              <a:buChar char="●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A task management tool with productivity aids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Nunito SemiBold"/>
              <a:buChar char="○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Plans weekly tasks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Nunito SemiBold"/>
              <a:buChar char="○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Tracks progress on current task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Nunito SemiBold"/>
              <a:buChar char="○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Offers suggestions to boost productivity 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Font typeface="Nunito SemiBold"/>
              <a:buChar char="●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Enables team members to see each other's task statuses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Nunito SemiBold"/>
              <a:buChar char="○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From pending to completed and those currently underway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Nunito SemiBold"/>
              <a:buChar char="○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Able to assist other members with challenging tasks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pic>
        <p:nvPicPr>
          <p:cNvPr id="144" name="Google Shape;14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0875" y="2007888"/>
            <a:ext cx="3651749" cy="2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819150" y="5775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/>
              <a:t>Use Case: Logging Tasks</a:t>
            </a:r>
            <a:endParaRPr sz="4000" b="1"/>
          </a:p>
        </p:txBody>
      </p:sp>
      <p:graphicFrame>
        <p:nvGraphicFramePr>
          <p:cNvPr id="150" name="Google Shape;150;p16"/>
          <p:cNvGraphicFramePr/>
          <p:nvPr/>
        </p:nvGraphicFramePr>
        <p:xfrm>
          <a:off x="384925" y="183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{16438EB9-680C-4869-B151-EB9CA6DB4397}</a:tableStyleId>
              </a:tblPr>
              <a:tblGrid>
                <a:gridCol w="2554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4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5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38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Preconditions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Main Flow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Subflows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5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User: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is logged into app,</a:t>
                      </a:r>
                      <a:endParaRPr/>
                    </a:p>
                    <a:p>
                      <a:pPr marL="457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has tasks to work on.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User will: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go to the planning page and add a new task,</a:t>
                      </a:r>
                      <a:endParaRPr/>
                    </a:p>
                    <a:p>
                      <a:pPr marL="457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input task information (i.e., description, priority, deadline, estimated difficulty/duration).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User will: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log current working session,</a:t>
                      </a:r>
                      <a:endParaRPr/>
                    </a:p>
                    <a:p>
                      <a:pPr marL="457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respond to app prompt for purpose of session (i.e., add task)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/>
              <a:t>Relevance to teamwork in SE</a:t>
            </a:r>
            <a:endParaRPr sz="4000" b="1"/>
          </a:p>
        </p:txBody>
      </p:sp>
      <p:sp>
        <p:nvSpPr>
          <p:cNvPr id="156" name="Google Shape;156;p1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Nunito SemiBold"/>
              <a:buChar char="●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Offer transparency and collaboration among team members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Nunito SemiBold"/>
              <a:buChar char="○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Allows developers to see what their colleagues are working on and possibly offer assistance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Font typeface="Nunito SemiBold"/>
              <a:buChar char="●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Streamline task management within a team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Nunito SemiBold"/>
              <a:buChar char="○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Allows developers the ability to assign tasks, track progress and set reminders 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Font typeface="Nunito SemiBold"/>
              <a:buChar char="●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Enhance overall team performance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Nunito SemiBold"/>
              <a:buChar char="○"/>
            </a:pPr>
            <a:r>
              <a:rPr lang="en">
                <a:latin typeface="Nunito SemiBold"/>
                <a:ea typeface="Nunito SemiBold"/>
                <a:cs typeface="Nunito SemiBold"/>
                <a:sym typeface="Nunito SemiBold"/>
              </a:rPr>
              <a:t>Enables developers to contribute their best work and ensure timely delivery of project milestones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/>
              <a:t>References</a:t>
            </a:r>
            <a:endParaRPr sz="4000" b="1"/>
          </a:p>
        </p:txBody>
      </p:sp>
      <p:sp>
        <p:nvSpPr>
          <p:cNvPr id="162" name="Google Shape;162;p18"/>
          <p:cNvSpPr txBox="1">
            <a:spLocks noGrp="1"/>
          </p:cNvSpPr>
          <p:nvPr>
            <p:ph type="body" idx="1"/>
          </p:nvPr>
        </p:nvSpPr>
        <p:spPr>
          <a:xfrm>
            <a:off x="819150" y="1741125"/>
            <a:ext cx="7505700" cy="26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9050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 SemiBold"/>
                <a:ea typeface="Nunito SemiBold"/>
                <a:cs typeface="Nunito SemiBold"/>
                <a:sym typeface="Nunito SemiBold"/>
              </a:rPr>
              <a:t>[1] S. Lund, A. Madgavkar, J. Manyika, and S. Smith, "What's next for remote work: An analysis of 2,000 tasks, 800 jobs, and nine countries," McKinsey Global Institute, 2020. [Online]. Available: </a:t>
            </a:r>
            <a:r>
              <a:rPr lang="en" sz="1100" u="sng">
                <a:solidFill>
                  <a:schemeClr val="hlink"/>
                </a:solidFill>
                <a:latin typeface="Nunito SemiBold"/>
                <a:ea typeface="Nunito SemiBold"/>
                <a:cs typeface="Nunito SemiBold"/>
                <a:sym typeface="Nunito SemiBold"/>
                <a:hlinkClick r:id="rId3"/>
              </a:rPr>
              <a:t>https://www.mckinsey.com/featured-insights/future-of-work/whats-next-for-remote-work-an-analysis-of-2000-tasks-800-jobs-and-nine-countries</a:t>
            </a:r>
            <a:r>
              <a:rPr lang="en" sz="1100">
                <a:latin typeface="Nunito SemiBold"/>
                <a:ea typeface="Nunito SemiBold"/>
                <a:cs typeface="Nunito SemiBold"/>
                <a:sym typeface="Nunito SemiBold"/>
              </a:rPr>
              <a:t> (Accessed Sep. 20, 2023).</a:t>
            </a:r>
            <a:endParaRPr sz="11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19050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19050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 SemiBold"/>
                <a:ea typeface="Nunito SemiBold"/>
                <a:cs typeface="Nunito SemiBold"/>
                <a:sym typeface="Nunito SemiBold"/>
              </a:rPr>
              <a:t>[2]	 E. Aktaş, “The Software Engineer’s Guide to Avoid Work-From-Home Burnout,” Medium, 2020. [Online]. Available: </a:t>
            </a:r>
            <a:r>
              <a:rPr lang="en" sz="1100" u="sng">
                <a:solidFill>
                  <a:schemeClr val="hlink"/>
                </a:solidFill>
                <a:latin typeface="Nunito SemiBold"/>
                <a:ea typeface="Nunito SemiBold"/>
                <a:cs typeface="Nunito SemiBold"/>
                <a:sym typeface="Nunito SemiBold"/>
                <a:hlinkClick r:id="rId4"/>
              </a:rPr>
              <a:t>https://betterprogramming.pub/the-software-engineers-guide-to-avoid-work-from-home-burnout-b5d887601641</a:t>
            </a:r>
            <a:r>
              <a:rPr lang="en" sz="1100">
                <a:latin typeface="Nunito SemiBold"/>
                <a:ea typeface="Nunito SemiBold"/>
                <a:cs typeface="Nunito SemiBold"/>
                <a:sym typeface="Nunito SemiBold"/>
              </a:rPr>
              <a:t> (Accessed Sep. 20, 2023).</a:t>
            </a:r>
            <a:endParaRPr sz="11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19050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19050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 SemiBold"/>
                <a:ea typeface="Nunito SemiBold"/>
                <a:cs typeface="Nunito SemiBold"/>
                <a:sym typeface="Nunito SemiBold"/>
              </a:rPr>
              <a:t>[3] “Apps to Improve Your Mental Health While Working Remotely”, Digital Health Buzz, 2021. [Online]. Available: </a:t>
            </a:r>
            <a:r>
              <a:rPr lang="en" sz="1100" u="sng">
                <a:solidFill>
                  <a:schemeClr val="hlink"/>
                </a:solidFill>
                <a:latin typeface="Nunito SemiBold"/>
                <a:ea typeface="Nunito SemiBold"/>
                <a:cs typeface="Nunito SemiBold"/>
                <a:sym typeface="Nunito SemiBold"/>
                <a:hlinkClick r:id="rId5"/>
              </a:rPr>
              <a:t>https://digitalhealthbuzz.com/apps-to-improve-your-mental-health-while-working-remotely/</a:t>
            </a:r>
            <a:r>
              <a:rPr lang="en" sz="1100">
                <a:latin typeface="Nunito SemiBold"/>
                <a:ea typeface="Nunito SemiBold"/>
                <a:cs typeface="Nunito SemiBold"/>
                <a:sym typeface="Nunito SemiBold"/>
              </a:rPr>
              <a:t> (Accessed Sep. 20, 2023).</a:t>
            </a:r>
            <a:endParaRPr sz="11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19050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</Words>
  <Application>Microsoft Macintosh PowerPoint</Application>
  <PresentationFormat>On-screen Show (16:9)</PresentationFormat>
  <Paragraphs>50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Arial</vt:lpstr>
      <vt:lpstr>Nunito SemiBold</vt:lpstr>
      <vt:lpstr>Nunito</vt:lpstr>
      <vt:lpstr>Shift</vt:lpstr>
      <vt:lpstr>DevFocus: FocusBot</vt:lpstr>
      <vt:lpstr>Problem</vt:lpstr>
      <vt:lpstr>Solution</vt:lpstr>
      <vt:lpstr>Use Case: Logging Tasks</vt:lpstr>
      <vt:lpstr>Relevance to teamwork in SE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DevFocus: FocusBot</dc:title>
  <cp:lastModifiedBy>Zemui, Mali</cp:lastModifiedBy>
  <cp:revision>1</cp:revision>
  <dcterms:modified xsi:type="dcterms:W3CDTF">2023-11-30T22:13:39Z</dcterms:modified>
</cp:coreProperties>
</file>